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59" r:id="rId5"/>
    <p:sldId id="271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094"/>
    <a:srgbClr val="FEC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24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560BC-6939-4F37-AC91-75EC33815D2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59F22-81E2-419D-B339-81E4DFC6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9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5008-18D5-41E9-89A8-01E862AA8B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4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bstract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1" cy="4263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14006"/>
            <a:ext cx="7772400" cy="18591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4193122"/>
            <a:ext cx="9144001" cy="1869528"/>
            <a:chOff x="0" y="4439682"/>
            <a:chExt cx="9144001" cy="1869528"/>
          </a:xfrm>
        </p:grpSpPr>
        <p:sp>
          <p:nvSpPr>
            <p:cNvPr id="14" name="Rectangle 13"/>
            <p:cNvSpPr/>
            <p:nvPr/>
          </p:nvSpPr>
          <p:spPr>
            <a:xfrm>
              <a:off x="1" y="4439682"/>
              <a:ext cx="9144000" cy="18695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297991"/>
              <a:ext cx="9144001" cy="152911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31478"/>
            <a:ext cx="6400800" cy="858309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presenting author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0919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5974493"/>
            <a:ext cx="9144001" cy="883507"/>
            <a:chOff x="-1" y="5987315"/>
            <a:chExt cx="9144001" cy="883507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5987315"/>
              <a:ext cx="9144001" cy="1173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41602"/>
              <a:ext cx="9144000" cy="829220"/>
            </a:xfrm>
            <a:prstGeom prst="rect">
              <a:avLst/>
            </a:prstGeom>
          </p:spPr>
        </p:pic>
        <p:pic>
          <p:nvPicPr>
            <p:cNvPr id="10" name="Picture 9" descr="C2017_Conference&amp;Expo_logo_WHITE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0" y="6216081"/>
              <a:ext cx="2630304" cy="535352"/>
            </a:xfrm>
            <a:prstGeom prst="rect">
              <a:avLst/>
            </a:prstGeom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86611" y="6271546"/>
              <a:ext cx="458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yriad Pro"/>
                </a:rPr>
                <a:t>nacecorrosion.org | </a:t>
              </a:r>
              <a:r>
                <a:rPr lang="en-US" i="1" dirty="0" smtClean="0">
                  <a:solidFill>
                    <a:schemeClr val="bg1"/>
                  </a:solidFill>
                  <a:latin typeface="Myriad Pro"/>
                </a:rPr>
                <a:t>#CORROSION2017</a:t>
              </a:r>
              <a:endParaRPr lang="en-US" dirty="0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869455" y="6258724"/>
            <a:ext cx="60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600799-A9BA-4B68-A4ED-08A1747D0AC6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3475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3475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5974493"/>
            <a:ext cx="9144001" cy="883507"/>
            <a:chOff x="-1" y="5987315"/>
            <a:chExt cx="9144001" cy="883507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5987315"/>
              <a:ext cx="9144001" cy="1173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41602"/>
              <a:ext cx="9144000" cy="829220"/>
            </a:xfrm>
            <a:prstGeom prst="rect">
              <a:avLst/>
            </a:prstGeom>
          </p:spPr>
        </p:pic>
        <p:pic>
          <p:nvPicPr>
            <p:cNvPr id="10" name="Picture 9" descr="C2017_Conference&amp;Expo_logo_WHITE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0" y="6216081"/>
              <a:ext cx="2630304" cy="535352"/>
            </a:xfrm>
            <a:prstGeom prst="rect">
              <a:avLst/>
            </a:prstGeom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86611" y="6271546"/>
              <a:ext cx="458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yriad Pro"/>
                </a:rPr>
                <a:t>nacecorrosion.org | </a:t>
              </a:r>
              <a:r>
                <a:rPr lang="en-US" i="1" dirty="0" smtClean="0">
                  <a:solidFill>
                    <a:schemeClr val="bg1"/>
                  </a:solidFill>
                  <a:latin typeface="Myriad Pro"/>
                </a:rPr>
                <a:t>#CORROSION2017</a:t>
              </a:r>
              <a:endParaRPr lang="en-US" dirty="0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869455" y="6258724"/>
            <a:ext cx="60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600799-A9BA-4B68-A4ED-08A1747D0AC6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6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091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5974493"/>
            <a:ext cx="9144001" cy="883507"/>
            <a:chOff x="-1" y="5987315"/>
            <a:chExt cx="9144001" cy="883507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5987315"/>
              <a:ext cx="9144001" cy="1173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41602"/>
              <a:ext cx="9144000" cy="829220"/>
            </a:xfrm>
            <a:prstGeom prst="rect">
              <a:avLst/>
            </a:prstGeom>
          </p:spPr>
        </p:pic>
        <p:pic>
          <p:nvPicPr>
            <p:cNvPr id="10" name="Picture 9" descr="C2017_Conference&amp;Expo_logo_WHITE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0" y="6216081"/>
              <a:ext cx="2630304" cy="535352"/>
            </a:xfrm>
            <a:prstGeom prst="rect">
              <a:avLst/>
            </a:prstGeom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86611" y="6271546"/>
              <a:ext cx="458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yriad Pro"/>
                </a:rPr>
                <a:t>nacecorrosion.org | </a:t>
              </a:r>
              <a:r>
                <a:rPr lang="en-US" i="1" dirty="0" smtClean="0">
                  <a:solidFill>
                    <a:schemeClr val="bg1"/>
                  </a:solidFill>
                  <a:latin typeface="Myriad Pro"/>
                </a:rPr>
                <a:t>#CORROSION2017</a:t>
              </a:r>
              <a:endParaRPr lang="en-US" dirty="0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869455" y="6258724"/>
            <a:ext cx="60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600799-A9BA-4B68-A4ED-08A1747D0AC6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8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5974493"/>
            <a:ext cx="9144001" cy="883507"/>
            <a:chOff x="-1" y="5987315"/>
            <a:chExt cx="9144001" cy="883507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5987315"/>
              <a:ext cx="9144001" cy="1173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41602"/>
              <a:ext cx="9144000" cy="829220"/>
            </a:xfrm>
            <a:prstGeom prst="rect">
              <a:avLst/>
            </a:prstGeom>
          </p:spPr>
        </p:pic>
        <p:pic>
          <p:nvPicPr>
            <p:cNvPr id="10" name="Picture 9" descr="C2017_Conference&amp;Expo_logo_WHITE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0" y="6216081"/>
              <a:ext cx="2630304" cy="535352"/>
            </a:xfrm>
            <a:prstGeom prst="rect">
              <a:avLst/>
            </a:prstGeom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86611" y="6271546"/>
              <a:ext cx="458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yriad Pro"/>
                </a:rPr>
                <a:t>nacecorrosion.org | </a:t>
              </a:r>
              <a:r>
                <a:rPr lang="en-US" i="1" dirty="0" smtClean="0">
                  <a:solidFill>
                    <a:schemeClr val="bg1"/>
                  </a:solidFill>
                  <a:latin typeface="Myriad Pro"/>
                </a:rPr>
                <a:t>#CORROSION2017</a:t>
              </a:r>
              <a:endParaRPr lang="en-US" dirty="0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869455" y="6258724"/>
            <a:ext cx="60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600799-A9BA-4B68-A4ED-08A1747D0AC6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0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29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5974493"/>
            <a:ext cx="9144001" cy="883507"/>
            <a:chOff x="-1" y="5987315"/>
            <a:chExt cx="9144001" cy="883507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5987315"/>
              <a:ext cx="9144001" cy="1173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41602"/>
              <a:ext cx="9144000" cy="829220"/>
            </a:xfrm>
            <a:prstGeom prst="rect">
              <a:avLst/>
            </a:prstGeom>
          </p:spPr>
        </p:pic>
        <p:pic>
          <p:nvPicPr>
            <p:cNvPr id="11" name="Picture 10" descr="C2017_Conference&amp;Expo_logo_WHITE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0" y="6216081"/>
              <a:ext cx="2630304" cy="535352"/>
            </a:xfrm>
            <a:prstGeom prst="rect">
              <a:avLst/>
            </a:prstGeom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286611" y="6271546"/>
              <a:ext cx="458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yriad Pro"/>
                </a:rPr>
                <a:t>nacecorrosion.org | </a:t>
              </a:r>
              <a:r>
                <a:rPr lang="en-US" i="1" dirty="0" smtClean="0">
                  <a:solidFill>
                    <a:schemeClr val="bg1"/>
                  </a:solidFill>
                  <a:latin typeface="Myriad Pro"/>
                </a:rPr>
                <a:t>#CORROSION2017</a:t>
              </a:r>
              <a:endParaRPr lang="en-US" dirty="0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4869455" y="6258724"/>
            <a:ext cx="60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600799-A9BA-4B68-A4ED-08A1747D0AC6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9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" y="5974493"/>
            <a:ext cx="9144001" cy="883507"/>
            <a:chOff x="-1" y="5987315"/>
            <a:chExt cx="9144001" cy="883507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5987315"/>
              <a:ext cx="9144001" cy="1173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41602"/>
              <a:ext cx="9144000" cy="829220"/>
            </a:xfrm>
            <a:prstGeom prst="rect">
              <a:avLst/>
            </a:prstGeom>
          </p:spPr>
        </p:pic>
        <p:pic>
          <p:nvPicPr>
            <p:cNvPr id="13" name="Picture 12" descr="C2017_Conference&amp;Expo_logo_WHITE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0" y="6216081"/>
              <a:ext cx="2630304" cy="535352"/>
            </a:xfrm>
            <a:prstGeom prst="rect">
              <a:avLst/>
            </a:prstGeom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286611" y="6271546"/>
              <a:ext cx="458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yriad Pro"/>
                </a:rPr>
                <a:t>nacecorrosion.org | </a:t>
              </a:r>
              <a:r>
                <a:rPr lang="en-US" i="1" dirty="0" smtClean="0">
                  <a:solidFill>
                    <a:schemeClr val="bg1"/>
                  </a:solidFill>
                  <a:latin typeface="Myriad Pro"/>
                </a:rPr>
                <a:t>#CORROSION2017</a:t>
              </a:r>
              <a:endParaRPr lang="en-US" dirty="0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4869455" y="6258724"/>
            <a:ext cx="60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600799-A9BA-4B68-A4ED-08A1747D0AC6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" y="5974493"/>
            <a:ext cx="9144001" cy="883507"/>
            <a:chOff x="-1" y="5987315"/>
            <a:chExt cx="9144001" cy="883507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5987315"/>
              <a:ext cx="9144001" cy="1173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41602"/>
              <a:ext cx="9144000" cy="829220"/>
            </a:xfrm>
            <a:prstGeom prst="rect">
              <a:avLst/>
            </a:prstGeom>
          </p:spPr>
        </p:pic>
        <p:pic>
          <p:nvPicPr>
            <p:cNvPr id="9" name="Picture 8" descr="C2017_Conference&amp;Expo_logo_WHITE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0" y="6216081"/>
              <a:ext cx="2630304" cy="535352"/>
            </a:xfrm>
            <a:prstGeom prst="rect">
              <a:avLst/>
            </a:prstGeom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286611" y="6271546"/>
              <a:ext cx="458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yriad Pro"/>
                </a:rPr>
                <a:t>nacecorrosion.org | </a:t>
              </a:r>
              <a:r>
                <a:rPr lang="en-US" i="1" dirty="0" smtClean="0">
                  <a:solidFill>
                    <a:schemeClr val="bg1"/>
                  </a:solidFill>
                  <a:latin typeface="Myriad Pro"/>
                </a:rPr>
                <a:t>#CORROSION2017</a:t>
              </a:r>
              <a:endParaRPr lang="en-US" dirty="0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4869455" y="6258724"/>
            <a:ext cx="60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600799-A9BA-4B68-A4ED-08A1747D0AC6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5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" y="5974493"/>
            <a:ext cx="9144001" cy="883507"/>
            <a:chOff x="-1" y="5987315"/>
            <a:chExt cx="9144001" cy="883507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5987315"/>
              <a:ext cx="9144001" cy="1173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41602"/>
              <a:ext cx="9144000" cy="829220"/>
            </a:xfrm>
            <a:prstGeom prst="rect">
              <a:avLst/>
            </a:prstGeom>
          </p:spPr>
        </p:pic>
        <p:pic>
          <p:nvPicPr>
            <p:cNvPr id="8" name="Picture 7" descr="C2017_Conference&amp;Expo_logo_WHITE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0" y="6216081"/>
              <a:ext cx="2630304" cy="535352"/>
            </a:xfrm>
            <a:prstGeom prst="rect">
              <a:avLst/>
            </a:prstGeom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86611" y="6271546"/>
              <a:ext cx="458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yriad Pro"/>
                </a:rPr>
                <a:t>nacecorrosion.org | </a:t>
              </a:r>
              <a:r>
                <a:rPr lang="en-US" i="1" dirty="0" smtClean="0">
                  <a:solidFill>
                    <a:schemeClr val="bg1"/>
                  </a:solidFill>
                  <a:latin typeface="Myriad Pro"/>
                </a:rPr>
                <a:t>#CORROSION2017</a:t>
              </a:r>
              <a:endParaRPr lang="en-US" dirty="0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4869455" y="6258724"/>
            <a:ext cx="60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600799-A9BA-4B68-A4ED-08A1747D0AC6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2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900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280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5974493"/>
            <a:ext cx="9144001" cy="883507"/>
            <a:chOff x="-1" y="5987315"/>
            <a:chExt cx="9144001" cy="883507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5987315"/>
              <a:ext cx="9144001" cy="1173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41602"/>
              <a:ext cx="9144000" cy="829220"/>
            </a:xfrm>
            <a:prstGeom prst="rect">
              <a:avLst/>
            </a:prstGeom>
          </p:spPr>
        </p:pic>
        <p:pic>
          <p:nvPicPr>
            <p:cNvPr id="11" name="Picture 10" descr="C2017_Conference&amp;Expo_logo_WHITE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0" y="6216081"/>
              <a:ext cx="2630304" cy="535352"/>
            </a:xfrm>
            <a:prstGeom prst="rect">
              <a:avLst/>
            </a:prstGeom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286611" y="6271546"/>
              <a:ext cx="458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yriad Pro"/>
                </a:rPr>
                <a:t>nacecorrosion.org | </a:t>
              </a:r>
              <a:r>
                <a:rPr lang="en-US" i="1" dirty="0" smtClean="0">
                  <a:solidFill>
                    <a:schemeClr val="bg1"/>
                  </a:solidFill>
                  <a:latin typeface="Myriad Pro"/>
                </a:rPr>
                <a:t>#CORROSION2017</a:t>
              </a:r>
              <a:endParaRPr lang="en-US" dirty="0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4869455" y="6258724"/>
            <a:ext cx="60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600799-A9BA-4B68-A4ED-08A1747D0AC6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1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20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5974493"/>
            <a:ext cx="9144001" cy="883507"/>
            <a:chOff x="-1" y="5987315"/>
            <a:chExt cx="9144001" cy="883507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5987315"/>
              <a:ext cx="9144001" cy="1173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41602"/>
              <a:ext cx="9144000" cy="829220"/>
            </a:xfrm>
            <a:prstGeom prst="rect">
              <a:avLst/>
            </a:prstGeom>
          </p:spPr>
        </p:pic>
        <p:pic>
          <p:nvPicPr>
            <p:cNvPr id="11" name="Picture 10" descr="C2017_Conference&amp;Expo_logo_WHITE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0" y="6216081"/>
              <a:ext cx="2630304" cy="535352"/>
            </a:xfrm>
            <a:prstGeom prst="rect">
              <a:avLst/>
            </a:prstGeom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286611" y="6271546"/>
              <a:ext cx="458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yriad Pro"/>
                </a:rPr>
                <a:t>nacecorrosion.org | </a:t>
              </a:r>
              <a:r>
                <a:rPr lang="en-US" i="1" dirty="0" smtClean="0">
                  <a:solidFill>
                    <a:schemeClr val="bg1"/>
                  </a:solidFill>
                  <a:latin typeface="Myriad Pro"/>
                </a:rPr>
                <a:t>#CORROSION2017</a:t>
              </a:r>
              <a:endParaRPr lang="en-US" dirty="0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4869455" y="6258724"/>
            <a:ext cx="60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600799-A9BA-4B68-A4ED-08A1747D0AC6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2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09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" y="5974493"/>
            <a:ext cx="9144001" cy="883507"/>
            <a:chOff x="-1" y="5987315"/>
            <a:chExt cx="9144001" cy="883507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" y="5987315"/>
              <a:ext cx="9144001" cy="1173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6041602"/>
              <a:ext cx="9144000" cy="829220"/>
            </a:xfrm>
            <a:prstGeom prst="rect">
              <a:avLst/>
            </a:prstGeom>
          </p:spPr>
        </p:pic>
        <p:pic>
          <p:nvPicPr>
            <p:cNvPr id="15" name="Picture 14" descr="C2017_Conference&amp;Expo_logo_WHITE-01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10" y="6216081"/>
              <a:ext cx="2630304" cy="535352"/>
            </a:xfrm>
            <a:prstGeom prst="rect">
              <a:avLst/>
            </a:prstGeom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286611" y="6271546"/>
              <a:ext cx="458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yriad Pro"/>
                </a:rPr>
                <a:t>nacecorrosion.org | </a:t>
              </a:r>
              <a:r>
                <a:rPr lang="en-US" i="1" dirty="0" smtClean="0">
                  <a:solidFill>
                    <a:schemeClr val="bg1"/>
                  </a:solidFill>
                  <a:latin typeface="Myriad Pro"/>
                </a:rPr>
                <a:t>#CORROSION2017</a:t>
              </a:r>
              <a:endParaRPr lang="en-US" dirty="0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4869455" y="6258724"/>
            <a:ext cx="60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600799-A9BA-4B68-A4ED-08A1747D0AC6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0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Qualification and Application of Ultrasonic Technology for Power Plant Component Fouling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31478"/>
            <a:ext cx="7620000" cy="8583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/>
              <a:t>Presenter:  Chuck Marks</a:t>
            </a:r>
          </a:p>
          <a:p>
            <a:r>
              <a:rPr lang="en-US" sz="2200" dirty="0" smtClean="0"/>
              <a:t>Co-authors:  Marc Kreider, Jean Collin, Josh Luszcz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309947"/>
            <a:ext cx="1828800" cy="6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1873"/>
            <a:ext cx="8229600" cy="788530"/>
          </a:xfrm>
        </p:spPr>
        <p:txBody>
          <a:bodyPr/>
          <a:lstStyle/>
          <a:p>
            <a:r>
              <a:rPr lang="en-US" dirty="0" smtClean="0"/>
              <a:t>Material Integrity Testing Facilities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1991" y="5163668"/>
            <a:ext cx="201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Upper UEC mockup</a:t>
            </a:r>
            <a:endParaRPr lang="en-US" dirty="0">
              <a:solidFill>
                <a:srgbClr val="6A00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9033" y="5163668"/>
            <a:ext cx="208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Lower UEC mockup</a:t>
            </a:r>
            <a:endParaRPr lang="en-US" dirty="0">
              <a:solidFill>
                <a:srgbClr val="6A0094"/>
              </a:solidFill>
            </a:endParaRPr>
          </a:p>
        </p:txBody>
      </p:sp>
      <p:pic>
        <p:nvPicPr>
          <p:cNvPr id="9" name="Picture 8" descr="M:\10-09 Bus Dev\_OH Mtgs\_Ind Confs\2017-03-26 NACE Corrosion 2017\Papers\CSS UEC systems\Inputs\Upper UEC design-qual-install-oper docs\IMG_277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17520" b="15969"/>
          <a:stretch/>
        </p:blipFill>
        <p:spPr bwMode="auto">
          <a:xfrm>
            <a:off x="792797" y="1999434"/>
            <a:ext cx="3474720" cy="309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M:\46-98 Tomari 3 CSS Dryer UEC Fab\Photos\2013.07.24 Lower UEC Status\Lower UEC Dryer Mockup 1 (IMG_9540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5" t="3546" r="19149" b="12765"/>
          <a:stretch/>
        </p:blipFill>
        <p:spPr bwMode="auto">
          <a:xfrm>
            <a:off x="5887054" y="1406669"/>
            <a:ext cx="1727200" cy="368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67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Integrity Testing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8490"/>
            <a:ext cx="8229600" cy="10909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Testing showed acceptably low levels of erosion compatible with planned periodic surface inspections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32385" y="3931930"/>
            <a:ext cx="238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UEC cavitation erosion</a:t>
            </a:r>
            <a:br>
              <a:rPr lang="en-US" dirty="0" smtClean="0">
                <a:solidFill>
                  <a:srgbClr val="6A0094"/>
                </a:solidFill>
              </a:rPr>
            </a:br>
            <a:r>
              <a:rPr lang="en-US" dirty="0" smtClean="0">
                <a:solidFill>
                  <a:srgbClr val="6A0094"/>
                </a:solidFill>
              </a:rPr>
              <a:t>on test coupon</a:t>
            </a:r>
            <a:endParaRPr lang="en-US" dirty="0">
              <a:solidFill>
                <a:srgbClr val="6A00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1515" y="3931930"/>
            <a:ext cx="325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Scaled microphotograph of cavitation erosion (cross section)</a:t>
            </a:r>
            <a:endParaRPr lang="en-US" dirty="0">
              <a:solidFill>
                <a:srgbClr val="6A009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 t="11399" r="20232" b="30229"/>
          <a:stretch/>
        </p:blipFill>
        <p:spPr>
          <a:xfrm>
            <a:off x="723231" y="1428983"/>
            <a:ext cx="3200400" cy="2363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04" y="2360005"/>
            <a:ext cx="429768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UEC Effectiveness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8490"/>
            <a:ext cx="8229600" cy="10909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Testing demonstrated complete removal of tenacious calcium borate deposits after several hours of UEC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0518" y="4070429"/>
            <a:ext cx="238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Initial deposits (t = 0)</a:t>
            </a:r>
            <a:endParaRPr lang="en-US" dirty="0">
              <a:solidFill>
                <a:srgbClr val="6A0094"/>
              </a:solidFill>
            </a:endParaRPr>
          </a:p>
        </p:txBody>
      </p:sp>
      <p:pic>
        <p:nvPicPr>
          <p:cNvPr id="9" name="Picture 8" descr="M:\46-98 Tomari 3 CSS Dryer UEC Fab\Testing\Deposit Prevention\2012.08.22 5 micron, 110C Mockup Testing\2012.08.25 Post-Operation Removal Testing\8. Post 15 min 1200 mL.min Flush UEC Test\D2X_5834.JPG"/>
          <p:cNvPicPr>
            <a:picLocks noChangeAspect="1"/>
          </p:cNvPicPr>
          <p:nvPr/>
        </p:nvPicPr>
        <p:blipFill rotWithShape="1">
          <a:blip r:embed="rId2" cstate="print"/>
          <a:srcRect l="1" t="312" r="11744" b="1"/>
          <a:stretch/>
        </p:blipFill>
        <p:spPr bwMode="auto">
          <a:xfrm>
            <a:off x="581404" y="2057400"/>
            <a:ext cx="2560320" cy="1922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M:\46-98 Tomari 3 CSS Dryer UEC Fab\Testing\Cleaning Effectiveness\2012.08.26 Preliminary Cleaning Effectiveness\2. 3 hrs\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800" y="2060775"/>
            <a:ext cx="2560320" cy="191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:\46-98 Tomari 3 CSS Dryer UEC Fab\Testing\Cleaning Effectiveness\2012.08.26 Preliminary Cleaning Effectiveness\3. 5 hrs\0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616" y="2057400"/>
            <a:ext cx="2560320" cy="191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118405" y="4070429"/>
            <a:ext cx="92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t = 3 h</a:t>
            </a:r>
            <a:endParaRPr lang="en-US" dirty="0">
              <a:solidFill>
                <a:srgbClr val="6A009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5221" y="4070429"/>
            <a:ext cx="92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t = 5 h</a:t>
            </a:r>
            <a:endParaRPr lang="en-US" dirty="0">
              <a:solidFill>
                <a:srgbClr val="6A00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UEC Effectiveness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8490"/>
            <a:ext cx="8229600" cy="10909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Actual CSS dryer blades fouled in the vendor’s test facility were 97–99% clean after &lt;5 hours of UEC</a:t>
            </a:r>
            <a:endParaRPr lang="en-US" sz="2800" dirty="0"/>
          </a:p>
        </p:txBody>
      </p:sp>
      <p:pic>
        <p:nvPicPr>
          <p:cNvPr id="12" name="Picture 11" descr="M:\46-98 Tomari 3 CSS Dryer UEC Fab\Testing\Lower UEC\Functional Testing (P-4698-00-08)\Photos\0. Composites\Blade D-3 (Bracket 7) (Color Adjusted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0"/>
          <a:stretch/>
        </p:blipFill>
        <p:spPr bwMode="auto">
          <a:xfrm>
            <a:off x="2331719" y="1373630"/>
            <a:ext cx="4297680" cy="3444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9580"/>
            <a:ext cx="8229600" cy="6931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Results (1/2)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167" y="5275654"/>
            <a:ext cx="238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Typical CSS dryer shaft without cleaning</a:t>
            </a:r>
            <a:endParaRPr lang="en-US" dirty="0">
              <a:solidFill>
                <a:srgbClr val="6A00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4351" y="5275654"/>
            <a:ext cx="160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CSS dryer shaft after UEC</a:t>
            </a:r>
            <a:endParaRPr lang="en-US" dirty="0">
              <a:solidFill>
                <a:srgbClr val="6A0094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26438" r="10887"/>
          <a:stretch/>
        </p:blipFill>
        <p:spPr bwMode="auto">
          <a:xfrm>
            <a:off x="699413" y="731486"/>
            <a:ext cx="1371600" cy="448056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 descr="M:\10-09 Bus Dev\_OH Mtgs\_Ind Confs\2017-03-26 NACE Corrosion 2017\Papers\CSS UEC systems\Inputs\Field cleaning results\20140826 shaft and blades 1 (2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2174" r="19022"/>
          <a:stretch/>
        </p:blipFill>
        <p:spPr bwMode="auto">
          <a:xfrm>
            <a:off x="6801929" y="745456"/>
            <a:ext cx="2103120" cy="4466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1908322" y="2623930"/>
            <a:ext cx="763317" cy="419697"/>
          </a:xfrm>
          <a:prstGeom prst="straightConnector1">
            <a:avLst/>
          </a:prstGeom>
          <a:ln w="12700">
            <a:solidFill>
              <a:srgbClr val="7030A0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73" y="1528952"/>
            <a:ext cx="1337945" cy="27432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Picture 2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b="22383"/>
          <a:stretch/>
        </p:blipFill>
        <p:spPr bwMode="auto">
          <a:xfrm rot="5400000">
            <a:off x="4137376" y="2167134"/>
            <a:ext cx="2743200" cy="146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671638" y="1272206"/>
            <a:ext cx="1781091" cy="3434963"/>
          </a:xfrm>
          <a:prstGeom prst="roundRect">
            <a:avLst/>
          </a:prstGeom>
          <a:noFill/>
          <a:ln w="127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502805" y="2971766"/>
            <a:ext cx="405517" cy="924373"/>
          </a:xfrm>
          <a:prstGeom prst="roundRect">
            <a:avLst/>
          </a:prstGeom>
          <a:noFill/>
          <a:ln w="127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15714" y="4268966"/>
            <a:ext cx="1495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A0094"/>
                </a:solidFill>
              </a:rPr>
              <a:t>Without cleaning</a:t>
            </a:r>
            <a:endParaRPr lang="en-US" sz="1400" dirty="0">
              <a:solidFill>
                <a:srgbClr val="6A009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30628" y="4268966"/>
            <a:ext cx="95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A0094"/>
                </a:solidFill>
              </a:rPr>
              <a:t>After UEC</a:t>
            </a:r>
            <a:endParaRPr lang="en-US" sz="1400" dirty="0">
              <a:solidFill>
                <a:srgbClr val="6A0094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618430" y="1272206"/>
            <a:ext cx="1781091" cy="3434963"/>
          </a:xfrm>
          <a:prstGeom prst="roundRect">
            <a:avLst/>
          </a:prstGeom>
          <a:noFill/>
          <a:ln w="127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7272338" y="2171700"/>
            <a:ext cx="323086" cy="800065"/>
          </a:xfrm>
          <a:prstGeom prst="roundRect">
            <a:avLst/>
          </a:prstGeom>
          <a:noFill/>
          <a:ln w="127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 flipV="1">
            <a:off x="6399521" y="2405063"/>
            <a:ext cx="872817" cy="166670"/>
          </a:xfrm>
          <a:prstGeom prst="straightConnector1">
            <a:avLst/>
          </a:prstGeom>
          <a:ln w="12700">
            <a:solidFill>
              <a:srgbClr val="7030A0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76259" y="5065184"/>
            <a:ext cx="4225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Internals removed only for inspection of cleaning efficiency after first-of-a-kind application.  Routine removal of internals not needed.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89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9580"/>
            <a:ext cx="8229600" cy="6931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Results (2/2)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"/>
          <a:stretch/>
        </p:blipFill>
        <p:spPr bwMode="auto">
          <a:xfrm>
            <a:off x="1631694" y="1195885"/>
            <a:ext cx="5486400" cy="3851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5120639"/>
            <a:ext cx="8229600" cy="78875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Trends in differential pressure across particle filter elements suggested complete cleaning in &lt;6 hours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37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88"/>
            <a:ext cx="8229600" cy="78853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6460"/>
            <a:ext cx="8344894" cy="500135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 wiped-film evaporator (dryer) used to process low-level radwaste in a nuclear station experienced rapid, extensive fouling with calcium borate deposits</a:t>
            </a:r>
          </a:p>
          <a:p>
            <a:r>
              <a:rPr lang="en-US" sz="2400" dirty="0" smtClean="0"/>
              <a:t>Two custom ultrasonic energy cleaning (UEC) systems were developed to remove these deposits</a:t>
            </a:r>
          </a:p>
          <a:p>
            <a:r>
              <a:rPr lang="en-US" sz="2400" dirty="0" smtClean="0"/>
              <a:t>Extensive testing and structural evaluations demonstrated that the UEC systems are:</a:t>
            </a:r>
          </a:p>
          <a:p>
            <a:pPr lvl="1"/>
            <a:r>
              <a:rPr lang="en-US" sz="2000" dirty="0" smtClean="0"/>
              <a:t>Effective at removing tenacious calcium borate deposits</a:t>
            </a:r>
          </a:p>
          <a:p>
            <a:pPr lvl="1"/>
            <a:r>
              <a:rPr lang="en-US" sz="2000" dirty="0" smtClean="0"/>
              <a:t>Safe for the dryer materials exposed to ultrasonic vibrations</a:t>
            </a:r>
          </a:p>
          <a:p>
            <a:r>
              <a:rPr lang="en-US" sz="2400" dirty="0" smtClean="0"/>
              <a:t>Key benefits of the UEC systems for this application:</a:t>
            </a:r>
          </a:p>
          <a:p>
            <a:pPr lvl="1"/>
            <a:r>
              <a:rPr lang="en-US" sz="2000" dirty="0"/>
              <a:t>Dryer performance </a:t>
            </a:r>
            <a:r>
              <a:rPr lang="en-US" sz="2000" dirty="0" smtClean="0"/>
              <a:t>was restored</a:t>
            </a:r>
          </a:p>
          <a:p>
            <a:pPr lvl="1"/>
            <a:r>
              <a:rPr lang="en-US" sz="2000" dirty="0" smtClean="0"/>
              <a:t>Manual </a:t>
            </a:r>
            <a:r>
              <a:rPr lang="en-US" sz="2000" dirty="0"/>
              <a:t>cleaning protocols </a:t>
            </a:r>
            <a:r>
              <a:rPr lang="en-US" sz="2000" dirty="0" smtClean="0"/>
              <a:t>were eliminated</a:t>
            </a:r>
            <a:br>
              <a:rPr lang="en-US" sz="2000" dirty="0" smtClean="0"/>
            </a:br>
            <a:r>
              <a:rPr lang="en-US" sz="2000" dirty="0" smtClean="0"/>
              <a:t>(time consuming, risk of personnel contamination)</a:t>
            </a:r>
          </a:p>
        </p:txBody>
      </p:sp>
    </p:spTree>
    <p:extLst>
      <p:ext uri="{BB962C8B-B14F-4D97-AF65-F5344CB8AC3E}">
        <p14:creationId xmlns:p14="http://schemas.microsoft.com/office/powerpoint/2010/main" val="39653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80" y="1244320"/>
            <a:ext cx="4905436" cy="46650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Fuel/reactor services</a:t>
            </a:r>
          </a:p>
          <a:p>
            <a:pPr lvl="1"/>
            <a:r>
              <a:rPr lang="en-US" sz="2000" dirty="0" smtClean="0"/>
              <a:t>High efficiency ultrasonic fuel cleaning </a:t>
            </a:r>
          </a:p>
          <a:p>
            <a:pPr lvl="1"/>
            <a:r>
              <a:rPr lang="en-US" sz="2000" dirty="0" smtClean="0"/>
              <a:t>Vacuum canister fuel </a:t>
            </a:r>
            <a:r>
              <a:rPr lang="en-US" sz="2000" dirty="0" smtClean="0"/>
              <a:t>sipping</a:t>
            </a:r>
            <a:br>
              <a:rPr lang="en-US" sz="2000" dirty="0" smtClean="0"/>
            </a:br>
            <a:r>
              <a:rPr lang="en-US" sz="2000" dirty="0" smtClean="0"/>
              <a:t>(fuel </a:t>
            </a:r>
            <a:r>
              <a:rPr lang="en-US" sz="2000" dirty="0" smtClean="0"/>
              <a:t>leak detection)</a:t>
            </a:r>
          </a:p>
          <a:p>
            <a:pPr lvl="1"/>
            <a:r>
              <a:rPr lang="en-US" sz="2000" dirty="0" smtClean="0"/>
              <a:t>Ultrasonic jet pump cleaning</a:t>
            </a:r>
          </a:p>
          <a:p>
            <a:r>
              <a:rPr lang="en-US" sz="2000" dirty="0" smtClean="0"/>
              <a:t>Mechanical cleaning equipment</a:t>
            </a:r>
          </a:p>
          <a:p>
            <a:pPr lvl="1"/>
            <a:r>
              <a:rPr lang="en-US" sz="2000" dirty="0" smtClean="0"/>
              <a:t>Sludge flush system (hydraulic)</a:t>
            </a:r>
          </a:p>
          <a:p>
            <a:pPr lvl="1"/>
            <a:r>
              <a:rPr lang="en-US" sz="2000" dirty="0" smtClean="0"/>
              <a:t>Ultrasonic devices (SGs, piping, BWR jet </a:t>
            </a:r>
            <a:r>
              <a:rPr lang="en-US" sz="2000" dirty="0" smtClean="0"/>
              <a:t>pumps, filters/resin </a:t>
            </a:r>
            <a:r>
              <a:rPr lang="en-US" sz="2000" dirty="0" smtClean="0"/>
              <a:t>vessels, hot spot removal)</a:t>
            </a:r>
          </a:p>
          <a:p>
            <a:r>
              <a:rPr lang="en-US" sz="2000" dirty="0" smtClean="0"/>
              <a:t>Chemical cleaning/treatment processes</a:t>
            </a:r>
          </a:p>
          <a:p>
            <a:pPr lvl="1"/>
            <a:r>
              <a:rPr lang="en-US" sz="2000" dirty="0" smtClean="0"/>
              <a:t>SG cleaning (ASCA, CODE, etc.)</a:t>
            </a:r>
          </a:p>
          <a:p>
            <a:pPr lvl="1"/>
            <a:r>
              <a:rPr lang="en-US" sz="2000" dirty="0" smtClean="0"/>
              <a:t>Dose reduction/passivation (LT-ZP)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DEI Cleaning Applications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00695" y="1244319"/>
            <a:ext cx="3712272" cy="1626161"/>
            <a:chOff x="4951097" y="4401747"/>
            <a:chExt cx="3712272" cy="1626161"/>
          </a:xfrm>
        </p:grpSpPr>
        <p:pic>
          <p:nvPicPr>
            <p:cNvPr id="11" name="Picture 3" descr="C:\Documents and Settings\Reference User\Desktop\HE-UFC Performance Summaries\AA80\AA80 UP_210411_0341_3_F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1" t="10049" r="9634"/>
            <a:stretch>
              <a:fillRect/>
            </a:stretch>
          </p:blipFill>
          <p:spPr bwMode="auto">
            <a:xfrm>
              <a:off x="6909813" y="4401747"/>
              <a:ext cx="1753556" cy="14630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Documents and Settings\Reference User\Desktop\HE-UFC Performance Summaries\AA80\AA80 DOWN_210411_0338_3_J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" t="9962" r="7394"/>
            <a:stretch>
              <a:fillRect/>
            </a:stretch>
          </p:blipFill>
          <p:spPr bwMode="auto">
            <a:xfrm>
              <a:off x="4951097" y="4403090"/>
              <a:ext cx="1828800" cy="146169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195411" y="5701664"/>
              <a:ext cx="1361270" cy="3262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  <a:spcBef>
                  <a:spcPts val="6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+mn-lt"/>
                </a:rPr>
                <a:t>Before HE-UFC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60239" y="5701665"/>
              <a:ext cx="1221809" cy="3262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  <a:spcBef>
                  <a:spcPts val="6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+mn-lt"/>
                </a:rPr>
                <a:t>After HE-UFC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>
            <a:off x="4909334" y="1976510"/>
            <a:ext cx="279881" cy="0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rgbClr val="B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6" name="Picture 2" descr="M:\88-73 UEC Lot 1 Support\Drawings\Figures\PA2 Meeting Prep\JPG Files\General Installation - Overall ISO (no Labels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7770" r="6155" b="24877"/>
          <a:stretch/>
        </p:blipFill>
        <p:spPr bwMode="auto">
          <a:xfrm>
            <a:off x="5401804" y="4181769"/>
            <a:ext cx="3455382" cy="171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 8"/>
          <p:cNvSpPr/>
          <p:nvPr/>
        </p:nvSpPr>
        <p:spPr bwMode="auto">
          <a:xfrm>
            <a:off x="4427293" y="3913700"/>
            <a:ext cx="1243962" cy="598247"/>
          </a:xfrm>
          <a:prstGeom prst="arc">
            <a:avLst>
              <a:gd name="adj1" fmla="val 16200000"/>
              <a:gd name="adj2" fmla="val 118491"/>
            </a:avLst>
          </a:prstGeom>
          <a:solidFill>
            <a:schemeClr val="bg1"/>
          </a:solidFill>
          <a:ln w="19050" cap="flat" cmpd="sng" algn="ctr">
            <a:solidFill>
              <a:srgbClr val="B00000"/>
            </a:solidFill>
            <a:prstDash val="solid"/>
            <a:round/>
            <a:headEnd type="none" w="med" len="lg"/>
            <a:tailEnd type="triangle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873"/>
            <a:ext cx="8229600" cy="78853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670"/>
            <a:ext cx="8229600" cy="4450735"/>
          </a:xfrm>
        </p:spPr>
        <p:txBody>
          <a:bodyPr/>
          <a:lstStyle/>
          <a:p>
            <a:r>
              <a:rPr lang="en-US" dirty="0" smtClean="0"/>
              <a:t>Cement solidification system (CSS) overview</a:t>
            </a:r>
          </a:p>
          <a:p>
            <a:r>
              <a:rPr lang="en-US" dirty="0" smtClean="0"/>
              <a:t>Ultrasonic energy cleaning (UEC) systems developed for CSS</a:t>
            </a:r>
          </a:p>
          <a:p>
            <a:r>
              <a:rPr lang="en-US" dirty="0" smtClean="0"/>
              <a:t>Structural analyses and laboratory validation</a:t>
            </a:r>
          </a:p>
          <a:p>
            <a:r>
              <a:rPr lang="en-US" dirty="0" smtClean="0"/>
              <a:t>Material integrity testing</a:t>
            </a:r>
          </a:p>
          <a:p>
            <a:r>
              <a:rPr lang="en-US" dirty="0" smtClean="0"/>
              <a:t>Effectiveness testing</a:t>
            </a:r>
          </a:p>
          <a:p>
            <a:r>
              <a:rPr lang="en-US" dirty="0" smtClean="0"/>
              <a:t>Field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873"/>
            <a:ext cx="8229600" cy="788530"/>
          </a:xfrm>
        </p:spPr>
        <p:txBody>
          <a:bodyPr/>
          <a:lstStyle/>
          <a:p>
            <a:r>
              <a:rPr lang="en-US" dirty="0" smtClean="0"/>
              <a:t>CSS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846"/>
            <a:ext cx="8344894" cy="474492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Wiped-film evaporator (dryer) is used in a nuclear power station to treat liquid low-level radwaste</a:t>
            </a:r>
          </a:p>
          <a:p>
            <a:pPr lvl="1"/>
            <a:r>
              <a:rPr lang="en-US" sz="2200" dirty="0" smtClean="0"/>
              <a:t>Calcium borate particulates generated by chemical treatment</a:t>
            </a:r>
          </a:p>
          <a:p>
            <a:pPr lvl="1"/>
            <a:r>
              <a:rPr lang="en-US" sz="2200" dirty="0" smtClean="0"/>
              <a:t>Particulates isolated through evaporation and then packaged for disposal</a:t>
            </a:r>
          </a:p>
          <a:p>
            <a:r>
              <a:rPr lang="en-US" sz="2800" dirty="0" smtClean="0"/>
              <a:t>Buildup of deposits on surfaces throughout the dryer led to off-normal thermal-hydraulic conditions and reduced dryer efficiency</a:t>
            </a:r>
          </a:p>
          <a:p>
            <a:r>
              <a:rPr lang="en-US" sz="2800" dirty="0" smtClean="0"/>
              <a:t>Manual / water-jet cleaning were initially implemented: labor-intensive with risk of personnel contamination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38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4976"/>
            <a:ext cx="8229600" cy="822324"/>
          </a:xfrm>
        </p:spPr>
        <p:txBody>
          <a:bodyPr/>
          <a:lstStyle/>
          <a:p>
            <a:r>
              <a:rPr lang="en-US" dirty="0" smtClean="0"/>
              <a:t>Cement Solidification System Dryer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" r="58074" b="26008"/>
          <a:stretch/>
        </p:blipFill>
        <p:spPr bwMode="auto">
          <a:xfrm>
            <a:off x="3283887" y="1180777"/>
            <a:ext cx="2377440" cy="4730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3120" y="4402365"/>
            <a:ext cx="277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A0094"/>
                </a:solidFill>
              </a:rPr>
              <a:t>Powder outlet cone removed during UEC and replaced with lower UEC transducer assembly</a:t>
            </a:r>
            <a:endParaRPr lang="en-US" dirty="0">
              <a:solidFill>
                <a:srgbClr val="6A0094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4632960"/>
            <a:ext cx="960120" cy="586740"/>
          </a:xfrm>
          <a:prstGeom prst="straightConnector1">
            <a:avLst/>
          </a:prstGeom>
          <a:ln w="12700">
            <a:solidFill>
              <a:srgbClr val="7030A0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8393" y="2989478"/>
            <a:ext cx="284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A0094"/>
                </a:solidFill>
              </a:rPr>
              <a:t>Four upper UEC transducers mounted on top flange</a:t>
            </a:r>
            <a:endParaRPr lang="en-US" dirty="0">
              <a:solidFill>
                <a:srgbClr val="6A0094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953000" y="3059428"/>
            <a:ext cx="960120" cy="107637"/>
          </a:xfrm>
          <a:prstGeom prst="straightConnector1">
            <a:avLst/>
          </a:prstGeom>
          <a:ln w="12700">
            <a:solidFill>
              <a:srgbClr val="7030A0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873"/>
            <a:ext cx="8229600" cy="788530"/>
          </a:xfrm>
        </p:spPr>
        <p:txBody>
          <a:bodyPr/>
          <a:lstStyle/>
          <a:p>
            <a:r>
              <a:rPr lang="en-US" dirty="0" smtClean="0"/>
              <a:t>Development of CSS UEC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402"/>
            <a:ext cx="8344894" cy="4675367"/>
          </a:xfrm>
        </p:spPr>
        <p:txBody>
          <a:bodyPr/>
          <a:lstStyle/>
          <a:p>
            <a:r>
              <a:rPr lang="en-US" sz="2800" dirty="0" smtClean="0"/>
              <a:t>Two ultrasonic systems constructed:</a:t>
            </a:r>
          </a:p>
          <a:p>
            <a:pPr lvl="1"/>
            <a:r>
              <a:rPr lang="en-US" sz="2200" dirty="0" smtClean="0"/>
              <a:t>The first (“upper system”) consists of four externally mounted transducers focused on cleaning the liquid distribution ring (fouling leads to flow maldistribution and performance problems)</a:t>
            </a:r>
          </a:p>
          <a:p>
            <a:pPr lvl="1"/>
            <a:r>
              <a:rPr lang="en-US" sz="2200" dirty="0" smtClean="0"/>
              <a:t>The second (“lower system”) targets cleaning the lower dryer internals, including central shaft and wiper blades</a:t>
            </a:r>
          </a:p>
          <a:p>
            <a:r>
              <a:rPr lang="en-US" sz="2800" dirty="0" smtClean="0"/>
              <a:t>Upper system may be operated online and offline (deposit prevention and cleaning)</a:t>
            </a:r>
          </a:p>
          <a:p>
            <a:r>
              <a:rPr lang="en-US" sz="2800" dirty="0" smtClean="0"/>
              <a:t>Lower system requires flooding of the dryer and may only be operated offline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13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9824"/>
            <a:ext cx="8229600" cy="772628"/>
          </a:xfrm>
        </p:spPr>
        <p:txBody>
          <a:bodyPr/>
          <a:lstStyle/>
          <a:p>
            <a:r>
              <a:rPr lang="en-US" dirty="0" smtClean="0"/>
              <a:t>Upper UEC Transducer Assemblies</a:t>
            </a:r>
            <a:endParaRPr lang="en-US" dirty="0"/>
          </a:p>
        </p:txBody>
      </p:sp>
      <p:pic>
        <p:nvPicPr>
          <p:cNvPr id="6" name="Picture 5" descr="\\PCSERVER\Projects\46-98 Tomari 3 CSS Dryer UEC Fab\Photos\2012.07.16 Upper UEC Mockup Converter Installation\IMG_2813.JPG"/>
          <p:cNvPicPr>
            <a:picLocks noChangeAspect="1"/>
          </p:cNvPicPr>
          <p:nvPr/>
        </p:nvPicPr>
        <p:blipFill rotWithShape="1">
          <a:blip r:embed="rId2" cstate="print"/>
          <a:srcRect t="12690" b="13338"/>
          <a:stretch/>
        </p:blipFill>
        <p:spPr bwMode="auto">
          <a:xfrm>
            <a:off x="4989832" y="2574060"/>
            <a:ext cx="3474720" cy="1931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t="9039" r="31367" b="34168"/>
          <a:stretch/>
        </p:blipFill>
        <p:spPr bwMode="auto">
          <a:xfrm>
            <a:off x="918372" y="1506969"/>
            <a:ext cx="3200400" cy="4352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" y="1319752"/>
            <a:ext cx="1935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A0094"/>
                </a:solidFill>
              </a:rPr>
              <a:t>CSS dryer cutaway showing 2 of 4 </a:t>
            </a:r>
          </a:p>
          <a:p>
            <a:pPr algn="r"/>
            <a:r>
              <a:rPr lang="en-US" dirty="0" smtClean="0">
                <a:solidFill>
                  <a:srgbClr val="6A0094"/>
                </a:solidFill>
              </a:rPr>
              <a:t>upper transducers</a:t>
            </a:r>
            <a:endParaRPr lang="en-US" dirty="0">
              <a:solidFill>
                <a:srgbClr val="6A00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5284" y="4615036"/>
            <a:ext cx="262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Upper transducer installed on dryer mockup</a:t>
            </a:r>
            <a:endParaRPr lang="en-US" dirty="0">
              <a:solidFill>
                <a:srgbClr val="6A00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1873"/>
            <a:ext cx="8229600" cy="788530"/>
          </a:xfrm>
        </p:spPr>
        <p:txBody>
          <a:bodyPr/>
          <a:lstStyle/>
          <a:p>
            <a:r>
              <a:rPr lang="en-US" dirty="0" smtClean="0"/>
              <a:t>Lower UEC Equipment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437" y="4946598"/>
            <a:ext cx="328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Field installation of lower UEC transducer assembly</a:t>
            </a:r>
            <a:endParaRPr lang="en-US" dirty="0">
              <a:solidFill>
                <a:srgbClr val="6A00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905" y="4941043"/>
            <a:ext cx="351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Lower UEC controls:</a:t>
            </a:r>
            <a:br>
              <a:rPr lang="en-US" dirty="0" smtClean="0">
                <a:solidFill>
                  <a:srgbClr val="6A0094"/>
                </a:solidFill>
              </a:rPr>
            </a:br>
            <a:r>
              <a:rPr lang="en-US" dirty="0" smtClean="0">
                <a:solidFill>
                  <a:srgbClr val="6A0094"/>
                </a:solidFill>
              </a:rPr>
              <a:t>level, temperature, dissolved gas, particle filtration, transducer on/off</a:t>
            </a:r>
            <a:endParaRPr lang="en-US" dirty="0">
              <a:solidFill>
                <a:srgbClr val="6A0094"/>
              </a:solidFill>
            </a:endParaRPr>
          </a:p>
        </p:txBody>
      </p:sp>
      <p:pic>
        <p:nvPicPr>
          <p:cNvPr id="9" name="Picture 8" descr="M:\46-98 Tomari 3 CSS Dryer UEC Fab\Meetings\2014-07 Tomari Upper-Lower CSS UEC Applications\Photos\Lower UEC\Suction Adaptor - FME Cover\P1080861 (cropped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4"/>
          <a:stretch/>
        </p:blipFill>
        <p:spPr bwMode="auto">
          <a:xfrm>
            <a:off x="457200" y="2402212"/>
            <a:ext cx="3749040" cy="2400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5658" r="20601" b="6769"/>
          <a:stretch/>
        </p:blipFill>
        <p:spPr bwMode="auto">
          <a:xfrm>
            <a:off x="5116664" y="1330177"/>
            <a:ext cx="3108960" cy="3472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6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1873"/>
            <a:ext cx="8229600" cy="788530"/>
          </a:xfrm>
        </p:spPr>
        <p:txBody>
          <a:bodyPr/>
          <a:lstStyle/>
          <a:p>
            <a:r>
              <a:rPr lang="en-US" dirty="0" smtClean="0"/>
              <a:t>Upper UEC Structural Analysis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09" y="5197361"/>
            <a:ext cx="4497138" cy="590931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Upper UEC finite element mesh (top)</a:t>
            </a:r>
          </a:p>
          <a:p>
            <a:pPr algn="ctr"/>
            <a:r>
              <a:rPr lang="en-US" dirty="0" smtClean="0">
                <a:solidFill>
                  <a:srgbClr val="6A0094"/>
                </a:solidFill>
              </a:rPr>
              <a:t>Harmonic stress intensity during UEC (bottom)</a:t>
            </a:r>
            <a:endParaRPr lang="en-US" dirty="0">
              <a:solidFill>
                <a:srgbClr val="6A00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7610" y="4941043"/>
            <a:ext cx="240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Determination of</a:t>
            </a:r>
            <a:br>
              <a:rPr lang="en-US" dirty="0" smtClean="0">
                <a:solidFill>
                  <a:srgbClr val="6A0094"/>
                </a:solidFill>
              </a:rPr>
            </a:br>
            <a:r>
              <a:rPr lang="en-US" dirty="0" smtClean="0">
                <a:solidFill>
                  <a:srgbClr val="6A0094"/>
                </a:solidFill>
              </a:rPr>
              <a:t>limiting stress intensity</a:t>
            </a:r>
            <a:endParaRPr lang="en-US" dirty="0">
              <a:solidFill>
                <a:srgbClr val="6A009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1"/>
          <a:stretch/>
        </p:blipFill>
        <p:spPr bwMode="auto">
          <a:xfrm>
            <a:off x="421083" y="1276344"/>
            <a:ext cx="3657600" cy="1747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2"/>
          <a:stretch/>
        </p:blipFill>
        <p:spPr bwMode="auto">
          <a:xfrm>
            <a:off x="558243" y="3176848"/>
            <a:ext cx="3383280" cy="1901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98" y="1699093"/>
            <a:ext cx="4297680" cy="3114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3411110" y="3800723"/>
            <a:ext cx="1137037" cy="397567"/>
          </a:xfrm>
          <a:prstGeom prst="straightConnector1">
            <a:avLst/>
          </a:prstGeom>
          <a:ln w="12700">
            <a:solidFill>
              <a:srgbClr val="7030A0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1873"/>
            <a:ext cx="8229600" cy="788530"/>
          </a:xfrm>
        </p:spPr>
        <p:txBody>
          <a:bodyPr/>
          <a:lstStyle/>
          <a:p>
            <a:r>
              <a:rPr lang="en-US" dirty="0" smtClean="0"/>
              <a:t>Upper UEC FE Model Validation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409" y="5248736"/>
            <a:ext cx="344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Laboratory measurement of dryer mockup shell displacements</a:t>
            </a:r>
            <a:endParaRPr lang="en-US" dirty="0">
              <a:solidFill>
                <a:srgbClr val="6A00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1515" y="5243181"/>
            <a:ext cx="325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0094"/>
                </a:solidFill>
              </a:rPr>
              <a:t>Laboratory shell displacement measurement results</a:t>
            </a:r>
            <a:endParaRPr lang="en-US" dirty="0">
              <a:solidFill>
                <a:srgbClr val="6A0094"/>
              </a:solidFill>
            </a:endParaRPr>
          </a:p>
        </p:txBody>
      </p:sp>
      <p:pic>
        <p:nvPicPr>
          <p:cNvPr id="7" name="Picture 6" descr="M:\46-98 Tomari 3 CSS Dryer UEC Fab\Photos\20120716 Upper UEC Mockup Converter Installation\IMG_2803.JPG"/>
          <p:cNvPicPr>
            <a:picLocks noChangeAspect="1"/>
          </p:cNvPicPr>
          <p:nvPr/>
        </p:nvPicPr>
        <p:blipFill rotWithShape="1">
          <a:blip r:embed="rId2" cstate="print"/>
          <a:srcRect t="12477" b="6422"/>
          <a:stretch/>
        </p:blipFill>
        <p:spPr bwMode="auto">
          <a:xfrm>
            <a:off x="369415" y="1842735"/>
            <a:ext cx="3017520" cy="3261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"/>
          <a:stretch/>
        </p:blipFill>
        <p:spPr bwMode="auto">
          <a:xfrm>
            <a:off x="3886200" y="1630713"/>
            <a:ext cx="5029200" cy="3474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7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K 01">
      <a:dk1>
        <a:srgbClr val="000000"/>
      </a:dk1>
      <a:lt1>
        <a:sysClr val="window" lastClr="FFFFFF"/>
      </a:lt1>
      <a:dk2>
        <a:srgbClr val="0000FF"/>
      </a:dk2>
      <a:lt2>
        <a:srgbClr val="EEECE1"/>
      </a:lt2>
      <a:accent1>
        <a:srgbClr val="3C3B00"/>
      </a:accent1>
      <a:accent2>
        <a:srgbClr val="9A642E"/>
      </a:accent2>
      <a:accent3>
        <a:srgbClr val="FF0000"/>
      </a:accent3>
      <a:accent4>
        <a:srgbClr val="7030A0"/>
      </a:accent4>
      <a:accent5>
        <a:srgbClr val="009600"/>
      </a:accent5>
      <a:accent6>
        <a:srgbClr val="003C78"/>
      </a:accent6>
      <a:hlink>
        <a:srgbClr val="33CCCC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ORROSION@017_PPT_Template" id="{8835C656-D803-42C8-92F7-D3C3B8961465}" vid="{5BCD95CE-477E-48F9-86FE-C80A0EECF7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568</Words>
  <Application>Microsoft Office PowerPoint</Application>
  <PresentationFormat>On-screen Show (4:3)</PresentationFormat>
  <Paragraphs>86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Qualification and Application of Ultrasonic Technology for Power Plant Component Fouling Control</vt:lpstr>
      <vt:lpstr>Topics</vt:lpstr>
      <vt:lpstr>CSS Background</vt:lpstr>
      <vt:lpstr>Cement Solidification System Dryer</vt:lpstr>
      <vt:lpstr>Development of CSS UEC Systems</vt:lpstr>
      <vt:lpstr>Upper UEC Transducer Assemblies</vt:lpstr>
      <vt:lpstr>Lower UEC Equipment</vt:lpstr>
      <vt:lpstr>Upper UEC Structural Analysis</vt:lpstr>
      <vt:lpstr>Upper UEC FE Model Validation</vt:lpstr>
      <vt:lpstr>Material Integrity Testing Facilities</vt:lpstr>
      <vt:lpstr>Material Integrity Testing Results</vt:lpstr>
      <vt:lpstr>Upper UEC Effectiveness Testing</vt:lpstr>
      <vt:lpstr>Lower UEC Effectiveness Testing</vt:lpstr>
      <vt:lpstr>Field Results (1/2)</vt:lpstr>
      <vt:lpstr>Field Results (2/2)</vt:lpstr>
      <vt:lpstr>Summary</vt:lpstr>
      <vt:lpstr>Other DEI Cleaning Applications</vt:lpstr>
    </vt:vector>
  </TitlesOfParts>
  <Company>NACE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Sullivan</dc:creator>
  <cp:lastModifiedBy>Chuck Marks</cp:lastModifiedBy>
  <cp:revision>52</cp:revision>
  <dcterms:created xsi:type="dcterms:W3CDTF">2016-04-04T12:51:04Z</dcterms:created>
  <dcterms:modified xsi:type="dcterms:W3CDTF">2017-04-06T14:53:44Z</dcterms:modified>
</cp:coreProperties>
</file>